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4" r:id="rId4"/>
    <p:sldId id="257" r:id="rId5"/>
    <p:sldId id="258" r:id="rId6"/>
    <p:sldId id="259" r:id="rId7"/>
    <p:sldId id="289" r:id="rId8"/>
    <p:sldId id="29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3" r:id="rId17"/>
    <p:sldId id="287" r:id="rId18"/>
    <p:sldId id="271" r:id="rId19"/>
    <p:sldId id="274" r:id="rId20"/>
    <p:sldId id="266" r:id="rId21"/>
    <p:sldId id="265" r:id="rId22"/>
    <p:sldId id="264" r:id="rId23"/>
    <p:sldId id="285" r:id="rId24"/>
    <p:sldId id="288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D4F5-4DB0-4D84-BAC8-5A519E50CBA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738E-8F7F-4EB6-960B-15A2612CCA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age result for color with paint pa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667375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7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12200" b="1" dirty="0" smtClean="0">
                <a:solidFill>
                  <a:srgbClr val="C00000"/>
                </a:solidFill>
                <a:latin typeface="Algerian" pitchFamily="82" charset="0"/>
              </a:rPr>
              <a:t>C</a:t>
            </a:r>
            <a:r>
              <a:rPr lang="en-US" sz="12200" b="1" dirty="0" smtClean="0">
                <a:solidFill>
                  <a:srgbClr val="FFFF00"/>
                </a:solidFill>
                <a:latin typeface="Algerian" pitchFamily="82" charset="0"/>
              </a:rPr>
              <a:t>o</a:t>
            </a:r>
            <a:r>
              <a:rPr lang="en-US" sz="12200" b="1" dirty="0" smtClean="0">
                <a:solidFill>
                  <a:srgbClr val="002060"/>
                </a:solidFill>
                <a:latin typeface="Algerian" pitchFamily="82" charset="0"/>
              </a:rPr>
              <a:t>l</a:t>
            </a:r>
            <a:r>
              <a:rPr lang="en-US" sz="12200" b="1" dirty="0" smtClean="0">
                <a:solidFill>
                  <a:srgbClr val="FFC000"/>
                </a:solidFill>
                <a:latin typeface="Algerian" pitchFamily="82" charset="0"/>
              </a:rPr>
              <a:t>o</a:t>
            </a:r>
            <a:r>
              <a:rPr lang="en-US" sz="12200" b="1" dirty="0" smtClean="0">
                <a:solidFill>
                  <a:srgbClr val="00B050"/>
                </a:solidFill>
                <a:latin typeface="Algerian" pitchFamily="82" charset="0"/>
              </a:rPr>
              <a:t>r</a:t>
            </a:r>
            <a:r>
              <a:rPr lang="en-US" sz="12200" b="1" dirty="0" smtClean="0">
                <a:solidFill>
                  <a:srgbClr val="7030A0"/>
                </a:solidFill>
                <a:latin typeface="Algerian" pitchFamily="82" charset="0"/>
              </a:rPr>
              <a:t>!</a:t>
            </a:r>
            <a:br>
              <a:rPr lang="en-US" sz="12200" b="1" dirty="0" smtClean="0">
                <a:solidFill>
                  <a:srgbClr val="7030A0"/>
                </a:solidFill>
                <a:latin typeface="Algerian" pitchFamily="82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must be present to see color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.tqn.com/d/painting/1/S/a/1/2/ppcom-KBarc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79" y="121789"/>
            <a:ext cx="6528662" cy="6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riscarterart.files.wordpress.com/2010/11/two-baby-eggplant-watercolor-sketch-chris-carter-ar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25" y="46509"/>
            <a:ext cx="4800600" cy="67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Warm Colors</a:t>
            </a:r>
            <a:endParaRPr lang="en-US" sz="7200" b="1" dirty="0"/>
          </a:p>
        </p:txBody>
      </p:sp>
      <p:pic>
        <p:nvPicPr>
          <p:cNvPr id="3074" name="Picture 2" descr="Image result for Warm Col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6" y="1510555"/>
            <a:ext cx="8572809" cy="4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945" y="5926882"/>
            <a:ext cx="760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Red’s – Orange’s – Yellow’s </a:t>
            </a:r>
            <a:endParaRPr lang="en-US" sz="4000" dirty="0"/>
          </a:p>
        </p:txBody>
      </p:sp>
      <p:pic>
        <p:nvPicPr>
          <p:cNvPr id="7170" name="Picture 2" descr="http://shephardspainting.com/wp-content/uploads/2011/07/warm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5620"/>
            <a:ext cx="5943600" cy="41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e01.alicdn.com/kf/HTB1DHEKKVXXXXbPapXXq6xXFXXXq/City-Lights-Limited-font-b-Edition-b-font-Art-Giclee-By-R-Virbickas-Home-Decor-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40" y="1428171"/>
            <a:ext cx="4075160" cy="43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arm color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" y="111220"/>
            <a:ext cx="4899620" cy="279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unmiris.com/himg/o.22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" y="3310419"/>
            <a:ext cx="4899620" cy="32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Cool Colors </a:t>
            </a:r>
            <a:endParaRPr lang="en-US" sz="7200" b="1" dirty="0"/>
          </a:p>
        </p:txBody>
      </p:sp>
      <p:pic>
        <p:nvPicPr>
          <p:cNvPr id="4098" name="Picture 2" descr="Image result for Cool Col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41526"/>
            <a:ext cx="8871333" cy="3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906" y="5976672"/>
            <a:ext cx="760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Green’s – Blue’s – Violet’s </a:t>
            </a:r>
            <a:endParaRPr lang="en-US" sz="4000" dirty="0"/>
          </a:p>
        </p:txBody>
      </p:sp>
      <p:pic>
        <p:nvPicPr>
          <p:cNvPr id="8194" name="Picture 2" descr="http://www.classicshades.com/classicshades/assets/Image/articles/cool-col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3133"/>
            <a:ext cx="5181599" cy="41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josemg94.wikispaces.com/file/view/cool.jpg/256754234/c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1" y="825634"/>
            <a:ext cx="3162747" cy="54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-9UxsfAbXWHg/UcZLN733W9I/AAAAAAAAGxc/sf7afs8QGnQ/s1600/scan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3" y="127288"/>
            <a:ext cx="3530132" cy="2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lovethispic.com/uploaded_images/21628-Clear-Ocean-Wa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19" y="3167795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1795"/>
            <a:ext cx="8686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Analogous Colors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 or 4 colors that are next to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4101" y="2496230"/>
            <a:ext cx="1765697" cy="1257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50592" y="2496230"/>
            <a:ext cx="1765697" cy="1257300"/>
          </a:xfrm>
          <a:prstGeom prst="rect">
            <a:avLst/>
          </a:prstGeom>
          <a:solidFill>
            <a:srgbClr val="F7710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37083" y="2496230"/>
            <a:ext cx="1765697" cy="1257300"/>
          </a:xfrm>
          <a:prstGeom prst="rect">
            <a:avLst/>
          </a:prstGeom>
          <a:solidFill>
            <a:srgbClr val="FFAC0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0696" y="4703323"/>
            <a:ext cx="1765697" cy="1257300"/>
          </a:xfrm>
          <a:prstGeom prst="rect">
            <a:avLst/>
          </a:prstGeom>
          <a:solidFill>
            <a:srgbClr val="32CAC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05" y="4703323"/>
            <a:ext cx="1765697" cy="1257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67187" y="4703323"/>
            <a:ext cx="1765697" cy="1257300"/>
          </a:xfrm>
          <a:prstGeom prst="rect">
            <a:avLst/>
          </a:prstGeom>
          <a:solidFill>
            <a:srgbClr val="32B0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53678" y="4703323"/>
            <a:ext cx="1765697" cy="1257300"/>
          </a:xfrm>
          <a:prstGeom prst="rect">
            <a:avLst/>
          </a:prstGeom>
          <a:solidFill>
            <a:srgbClr val="98FD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3894268"/>
            <a:ext cx="645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Red           Red-Orange         Orange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4204" y="6036841"/>
            <a:ext cx="87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Blue            Blue-Green           Green           Yellow-Green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0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9768" cy="221559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Gradient Scale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Uses a value, gradually changes from </a:t>
            </a:r>
            <a:r>
              <a:rPr lang="en-US" sz="4000" dirty="0" smtClean="0"/>
              <a:t>lightest to the darkest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2400" dirty="0" smtClean="0"/>
              <a:t>(synonym: value scale)</a:t>
            </a:r>
            <a:endParaRPr lang="en-US" dirty="0"/>
          </a:p>
        </p:txBody>
      </p:sp>
      <p:sp>
        <p:nvSpPr>
          <p:cNvPr id="5" name="AutoShape 10" descr="Image result for monochromatic blue color scheme"/>
          <p:cNvSpPr>
            <a:spLocks noChangeAspect="1" noChangeArrowheads="1"/>
          </p:cNvSpPr>
          <p:nvPr/>
        </p:nvSpPr>
        <p:spPr bwMode="auto">
          <a:xfrm>
            <a:off x="116682" y="-2362200"/>
            <a:ext cx="287893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monochromatic blue color scheme"/>
          <p:cNvSpPr>
            <a:spLocks noChangeAspect="1" noChangeArrowheads="1"/>
          </p:cNvSpPr>
          <p:nvPr/>
        </p:nvSpPr>
        <p:spPr bwMode="auto">
          <a:xfrm>
            <a:off x="116682" y="-2362200"/>
            <a:ext cx="5093494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448" t="45448" r="41709" b="28256"/>
          <a:stretch/>
        </p:blipFill>
        <p:spPr>
          <a:xfrm>
            <a:off x="230167" y="3048000"/>
            <a:ext cx="86868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7" y="231853"/>
            <a:ext cx="8758940" cy="2362199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Monochromatic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uses </a:t>
            </a:r>
            <a:r>
              <a:rPr lang="en-US" sz="4000" dirty="0" smtClean="0"/>
              <a:t>ONE color</a:t>
            </a:r>
            <a:br>
              <a:rPr lang="en-US" sz="4000" dirty="0" smtClean="0"/>
            </a:br>
            <a:r>
              <a:rPr lang="en-US" sz="4000" dirty="0" smtClean="0"/>
              <a:t>from the lightest to the darkest of this color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2400" dirty="0" smtClean="0"/>
              <a:t>(like a gradient or value scale)</a:t>
            </a:r>
            <a:endParaRPr lang="en-US" dirty="0"/>
          </a:p>
        </p:txBody>
      </p:sp>
      <p:sp>
        <p:nvSpPr>
          <p:cNvPr id="5" name="AutoShape 10" descr="Image result for monochromatic blue color scheme"/>
          <p:cNvSpPr>
            <a:spLocks noChangeAspect="1" noChangeArrowheads="1"/>
          </p:cNvSpPr>
          <p:nvPr/>
        </p:nvSpPr>
        <p:spPr bwMode="auto">
          <a:xfrm>
            <a:off x="116682" y="-2362200"/>
            <a:ext cx="287893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monochromatic blue color scheme"/>
          <p:cNvSpPr>
            <a:spLocks noChangeAspect="1" noChangeArrowheads="1"/>
          </p:cNvSpPr>
          <p:nvPr/>
        </p:nvSpPr>
        <p:spPr bwMode="auto">
          <a:xfrm>
            <a:off x="116682" y="-2362200"/>
            <a:ext cx="5093494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Image result for monochromatic blue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9" y="3153434"/>
            <a:ext cx="1981884" cy="35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monochromatic blue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41" y="3686259"/>
            <a:ext cx="2819400" cy="26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4.bp.blogspot.com/__--L84GNvFE/STA-oWbwzxI/AAAAAAAAAO0/0M1WHHeOWqw/s400/monochromatic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1118" r="4310" b="4791"/>
          <a:stretch/>
        </p:blipFill>
        <p:spPr bwMode="auto">
          <a:xfrm>
            <a:off x="92521" y="3206190"/>
            <a:ext cx="37426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r whe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1143000"/>
            <a:ext cx="5119744" cy="54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Examples of Monochromatic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6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17" t="20741" r="33750" b="9630"/>
          <a:stretch/>
        </p:blipFill>
        <p:spPr>
          <a:xfrm>
            <a:off x="2209800" y="152400"/>
            <a:ext cx="50389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36" y="6878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Tint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Adding white to a color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6036" y="3571542"/>
            <a:ext cx="7978813" cy="159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b="1" dirty="0" smtClean="0"/>
              <a:t>Shade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Adding black to a color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68967" y="1970604"/>
            <a:ext cx="1765697" cy="1257300"/>
          </a:xfrm>
          <a:prstGeom prst="rect">
            <a:avLst/>
          </a:prstGeom>
          <a:solidFill>
            <a:srgbClr val="40C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63288" y="1970604"/>
            <a:ext cx="1765697" cy="1257300"/>
          </a:xfrm>
          <a:prstGeom prst="rect">
            <a:avLst/>
          </a:prstGeom>
          <a:solidFill>
            <a:srgbClr val="81D5A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45610" y="5170028"/>
            <a:ext cx="1765697" cy="1257300"/>
          </a:xfrm>
          <a:prstGeom prst="rect">
            <a:avLst/>
          </a:prstGeom>
          <a:solidFill>
            <a:srgbClr val="21654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54207" y="5170028"/>
            <a:ext cx="1765697" cy="1257300"/>
          </a:xfrm>
          <a:prstGeom prst="rect">
            <a:avLst/>
          </a:prstGeom>
          <a:solidFill>
            <a:srgbClr val="12362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60370" y="1970604"/>
            <a:ext cx="1765697" cy="12573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37013" y="5170028"/>
            <a:ext cx="1765697" cy="12573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Intensity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 vibrant or bright the color is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651" y="2711383"/>
            <a:ext cx="1765697" cy="1257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4348" y="4632283"/>
            <a:ext cx="1765697" cy="1257300"/>
          </a:xfrm>
          <a:prstGeom prst="rect">
            <a:avLst/>
          </a:prstGeom>
          <a:solidFill>
            <a:srgbClr val="98FD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60045" y="2711383"/>
            <a:ext cx="1765697" cy="1257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25742" y="4632283"/>
            <a:ext cx="1765697" cy="1257300"/>
          </a:xfrm>
          <a:prstGeom prst="rect">
            <a:avLst/>
          </a:prstGeom>
          <a:solidFill>
            <a:srgbClr val="9A01C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Value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lightness or darkness of a color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47317" y="2155058"/>
            <a:ext cx="17145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6167" y="2155058"/>
            <a:ext cx="1800225" cy="1143000"/>
          </a:xfrm>
          <a:prstGeom prst="rect">
            <a:avLst/>
          </a:prstGeom>
          <a:solidFill>
            <a:srgbClr val="3E003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63462" y="3521275"/>
            <a:ext cx="1714500" cy="11430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92312" y="3521275"/>
            <a:ext cx="1800225" cy="1143000"/>
          </a:xfrm>
          <a:prstGeom prst="rect">
            <a:avLst/>
          </a:prstGeom>
          <a:solidFill>
            <a:srgbClr val="004C7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63464" y="4887496"/>
            <a:ext cx="1714500" cy="1143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92314" y="4887496"/>
            <a:ext cx="1800225" cy="1143000"/>
          </a:xfrm>
          <a:prstGeom prst="rect">
            <a:avLst/>
          </a:prstGeom>
          <a:solidFill>
            <a:srgbClr val="4E4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Hue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true color or shade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5029200" cy="47365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28600" y="2590800"/>
            <a:ext cx="1752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ROYGBV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acronym for remembering the order of the colors on the color wheel</a:t>
            </a:r>
          </a:p>
          <a:p>
            <a:r>
              <a:rPr lang="en-US" dirty="0" smtClean="0"/>
              <a:t>Think of this like the name Roy G. </a:t>
            </a:r>
            <a:r>
              <a:rPr lang="en-US" dirty="0" err="1" smtClean="0"/>
              <a:t>Bv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		</a:t>
            </a:r>
            <a:r>
              <a:rPr lang="en-US" sz="8800" b="1" dirty="0" smtClean="0">
                <a:solidFill>
                  <a:srgbClr val="FF0000"/>
                </a:solidFill>
              </a:rPr>
              <a:t>R</a:t>
            </a:r>
            <a:r>
              <a:rPr lang="en-US" sz="8800" b="1" dirty="0" smtClean="0">
                <a:solidFill>
                  <a:srgbClr val="FFC000"/>
                </a:solidFill>
              </a:rPr>
              <a:t>O</a:t>
            </a:r>
            <a:r>
              <a:rPr lang="en-US" sz="8800" b="1" dirty="0" smtClean="0">
                <a:solidFill>
                  <a:srgbClr val="FFFF00"/>
                </a:solidFill>
              </a:rPr>
              <a:t>Y</a:t>
            </a:r>
            <a:r>
              <a:rPr lang="en-US" sz="8800" b="1" dirty="0" smtClean="0">
                <a:solidFill>
                  <a:srgbClr val="00B050"/>
                </a:solidFill>
              </a:rPr>
              <a:t>G</a:t>
            </a:r>
            <a:r>
              <a:rPr lang="en-US" sz="8800" b="1" dirty="0" smtClean="0">
                <a:solidFill>
                  <a:srgbClr val="0070C0"/>
                </a:solidFill>
              </a:rPr>
              <a:t>B</a:t>
            </a:r>
            <a:r>
              <a:rPr lang="en-US" sz="8800" b="1" dirty="0" smtClean="0">
                <a:solidFill>
                  <a:srgbClr val="7030A0"/>
                </a:solidFill>
              </a:rPr>
              <a:t>V</a:t>
            </a:r>
            <a:endParaRPr lang="en-US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Now that you finished the notes, fill in this worksheet based on what you just learned.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18" t="20371" r="27916" b="9259"/>
          <a:stretch/>
        </p:blipFill>
        <p:spPr>
          <a:xfrm>
            <a:off x="4876800" y="1307306"/>
            <a:ext cx="40894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 Code the Color Wheel</a:t>
            </a:r>
            <a:endParaRPr lang="en-US" b="1" dirty="0"/>
          </a:p>
        </p:txBody>
      </p:sp>
      <p:pic>
        <p:nvPicPr>
          <p:cNvPr id="4" name="Content Placeholder 3" descr="http://bclearningnetwork.com/LOR/media/ar08/course_files/Blank_Colour_Wheel.jp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" b="14787"/>
          <a:stretch/>
        </p:blipFill>
        <p:spPr bwMode="auto">
          <a:xfrm>
            <a:off x="2295657" y="1417638"/>
            <a:ext cx="4638543" cy="470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2627031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Violet	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</a:t>
            </a:r>
            <a:r>
              <a:rPr lang="en-US" b="1" dirty="0" smtClean="0">
                <a:solidFill>
                  <a:srgbClr val="FFC000"/>
                </a:solidFill>
              </a:rPr>
              <a:t>Orange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	     </a:t>
            </a:r>
            <a:r>
              <a:rPr lang="en-US" b="1" dirty="0" smtClean="0">
                <a:solidFill>
                  <a:srgbClr val="0070C0"/>
                </a:solidFill>
              </a:rPr>
              <a:t>Blue	        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</a:p>
          <a:p>
            <a:r>
              <a:rPr lang="en-US" b="1" dirty="0">
                <a:solidFill>
                  <a:srgbClr val="FFFF00"/>
                </a:solidFill>
              </a:rPr>
              <a:t>	 </a:t>
            </a:r>
            <a:r>
              <a:rPr lang="en-US" b="1" dirty="0" smtClean="0">
                <a:solidFill>
                  <a:srgbClr val="FFFF00"/>
                </a:solidFill>
              </a:rPr>
              <a:t>             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endParaRPr lang="en-US" b="1" dirty="0"/>
          </a:p>
        </p:txBody>
      </p:sp>
      <p:pic>
        <p:nvPicPr>
          <p:cNvPr id="8" name="Picture 2" descr="http://worknsmartr.com/courses/graphicdesign/images/finalimages/colorwhee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487998"/>
            <a:ext cx="2245696" cy="21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Primary Colors</a:t>
            </a:r>
            <a:br>
              <a:rPr lang="en-US" sz="7200" b="1" dirty="0" smtClean="0"/>
            </a:br>
            <a:r>
              <a:rPr lang="en-US" sz="3100" b="1" dirty="0" smtClean="0"/>
              <a:t>these colors make all the colors on the color wheel </a:t>
            </a:r>
            <a:endParaRPr lang="en-U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4209" y="2496230"/>
            <a:ext cx="1765697" cy="1257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4084" y="2496230"/>
            <a:ext cx="1765697" cy="1257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959" y="2496230"/>
            <a:ext cx="1765697" cy="1257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4209" y="4559073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Red</a:t>
            </a:r>
            <a:endParaRPr lang="en-US" sz="7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76600" y="4559072"/>
            <a:ext cx="2303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Yellow</a:t>
            </a:r>
            <a:endParaRPr lang="en-US" sz="7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3959" y="4559072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Blue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076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Secondary Colors</a:t>
            </a:r>
            <a:br>
              <a:rPr lang="en-US" sz="7200" b="1" dirty="0" smtClean="0"/>
            </a:br>
            <a:r>
              <a:rPr lang="en-US" sz="3100" b="1" dirty="0" err="1" smtClean="0"/>
              <a:t>colors</a:t>
            </a:r>
            <a:r>
              <a:rPr lang="en-US" sz="3100" b="1" dirty="0" smtClean="0"/>
              <a:t> made from the primary colors </a:t>
            </a:r>
            <a:endParaRPr lang="en-US" sz="31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4209" y="2496230"/>
            <a:ext cx="1765697" cy="1257300"/>
          </a:xfrm>
          <a:prstGeom prst="rect">
            <a:avLst/>
          </a:prstGeom>
          <a:solidFill>
            <a:srgbClr val="FFAC0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4084" y="2496230"/>
            <a:ext cx="1765697" cy="1257300"/>
          </a:xfrm>
          <a:prstGeom prst="rect">
            <a:avLst/>
          </a:prstGeom>
          <a:solidFill>
            <a:srgbClr val="32B0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959" y="2496230"/>
            <a:ext cx="1765697" cy="1257300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495800"/>
            <a:ext cx="2465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Orange</a:t>
            </a:r>
            <a:endParaRPr lang="en-US" sz="7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4495800"/>
            <a:ext cx="2303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Green</a:t>
            </a:r>
            <a:endParaRPr lang="en-US" sz="7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3959" y="4559072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Violet/Purple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849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15763"/>
            <a:ext cx="7886700" cy="10796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Intermediate Colors</a:t>
            </a:r>
            <a:br>
              <a:rPr lang="en-US" sz="7200" b="1" dirty="0" smtClean="0"/>
            </a:br>
            <a:r>
              <a:rPr lang="en-US" sz="3100" b="1" dirty="0" err="1" smtClean="0"/>
              <a:t>colors</a:t>
            </a:r>
            <a:r>
              <a:rPr lang="en-US" sz="3100" b="1" dirty="0" smtClean="0"/>
              <a:t> made from a primary &amp; secondary color</a:t>
            </a:r>
            <a:endParaRPr lang="en-US" sz="31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1562100"/>
            <a:ext cx="1765697" cy="1257300"/>
          </a:xfrm>
          <a:prstGeom prst="rect">
            <a:avLst/>
          </a:prstGeom>
          <a:solidFill>
            <a:srgbClr val="F7710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44596" y="1562100"/>
            <a:ext cx="1765697" cy="1257300"/>
          </a:xfrm>
          <a:prstGeom prst="rect">
            <a:avLst/>
          </a:prstGeom>
          <a:solidFill>
            <a:srgbClr val="FFCB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31992" y="1562100"/>
            <a:ext cx="1765697" cy="1257300"/>
          </a:xfrm>
          <a:prstGeom prst="rect">
            <a:avLst/>
          </a:prstGeom>
          <a:solidFill>
            <a:srgbClr val="98FD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1" y="4133168"/>
            <a:ext cx="1765697" cy="1257300"/>
          </a:xfrm>
          <a:prstGeom prst="rect">
            <a:avLst/>
          </a:prstGeom>
          <a:solidFill>
            <a:srgbClr val="32CAC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44596" y="4133168"/>
            <a:ext cx="1765697" cy="1257300"/>
          </a:xfrm>
          <a:prstGeom prst="rect">
            <a:avLst/>
          </a:prstGeom>
          <a:solidFill>
            <a:srgbClr val="4201B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31992" y="4133168"/>
            <a:ext cx="1765697" cy="1257300"/>
          </a:xfrm>
          <a:prstGeom prst="rect">
            <a:avLst/>
          </a:prstGeom>
          <a:solidFill>
            <a:srgbClr val="9A01C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53121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Red-Orange</a:t>
            </a:r>
            <a:endParaRPr lang="en-US" sz="72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42145" y="2753120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Yellow-Orange</a:t>
            </a:r>
            <a:endParaRPr lang="en-US" sz="7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53793" y="2753119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Yellow-Green</a:t>
            </a:r>
            <a:endParaRPr lang="en-US" sz="7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50309" y="5532438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Blue-Violet</a:t>
            </a:r>
            <a:endParaRPr lang="en-US" sz="7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2514" y="5531053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Blue-Green</a:t>
            </a:r>
            <a:endParaRPr lang="en-US" sz="7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78103" y="5532437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Red-Violet</a:t>
            </a:r>
            <a:endParaRPr lang="en-US" sz="7200" b="1" dirty="0"/>
          </a:p>
        </p:txBody>
      </p:sp>
      <p:pic>
        <p:nvPicPr>
          <p:cNvPr id="16" name="Picture 2" descr="http://worknsmartr.com/courses/graphicdesign/images/finalimages/colorwhee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11" y="2895600"/>
            <a:ext cx="1318789" cy="128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29" y="259442"/>
            <a:ext cx="8229600" cy="1304089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Complimentary Colors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opposite from each other on the color wheel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4209" y="2496230"/>
            <a:ext cx="1765697" cy="1257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4084" y="2496230"/>
            <a:ext cx="1765697" cy="1257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959" y="2496230"/>
            <a:ext cx="1765697" cy="1257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438401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Red</a:t>
            </a:r>
            <a:endParaRPr lang="en-US" sz="6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7686" y="2438400"/>
            <a:ext cx="2329714" cy="155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Yellow</a:t>
            </a:r>
            <a:endParaRPr lang="en-US" sz="4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10350" y="2438400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Blue</a:t>
            </a:r>
            <a:endParaRPr lang="en-US" sz="72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610349" y="4031342"/>
            <a:ext cx="1765697" cy="1257300"/>
          </a:xfrm>
          <a:prstGeom prst="rect">
            <a:avLst/>
          </a:prstGeom>
          <a:solidFill>
            <a:srgbClr val="FFAC0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22752" y="4065474"/>
            <a:ext cx="1765697" cy="1257300"/>
          </a:xfrm>
          <a:prstGeom prst="rect">
            <a:avLst/>
          </a:prstGeom>
          <a:solidFill>
            <a:srgbClr val="32B0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38245" y="4099606"/>
            <a:ext cx="1765697" cy="1257300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4009" y="3997211"/>
            <a:ext cx="2303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Green</a:t>
            </a:r>
            <a:endParaRPr lang="en-US" sz="48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48400" y="4035737"/>
            <a:ext cx="2465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Orange</a:t>
            </a:r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4083" y="4068011"/>
            <a:ext cx="1765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Violet/Purple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05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Sports Teams use</a:t>
            </a:r>
            <a:br>
              <a:rPr lang="en-US" dirty="0" smtClean="0"/>
            </a:br>
            <a:r>
              <a:rPr lang="en-US" dirty="0" smtClean="0"/>
              <a:t>Complimentary Colors</a:t>
            </a:r>
            <a:endParaRPr lang="en-US" dirty="0"/>
          </a:p>
        </p:txBody>
      </p:sp>
      <p:pic>
        <p:nvPicPr>
          <p:cNvPr id="1028" name="Picture 4" descr="Image result for detroit ti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55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57374"/>
            <a:ext cx="306493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199" y="3962400"/>
            <a:ext cx="307189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2.staticflickr.com/4/3564/3394461910_97a426d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64" y="94169"/>
            <a:ext cx="5192219" cy="66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118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Algerian</vt:lpstr>
      <vt:lpstr>Arial</vt:lpstr>
      <vt:lpstr>Calibri</vt:lpstr>
      <vt:lpstr>Office Theme</vt:lpstr>
      <vt:lpstr>Color! Light must be present to see color</vt:lpstr>
      <vt:lpstr>PowerPoint Presentation</vt:lpstr>
      <vt:lpstr>Color Code the Color Wheel</vt:lpstr>
      <vt:lpstr>Primary Colors these colors make all the colors on the color wheel </vt:lpstr>
      <vt:lpstr>Secondary Colors colors made from the primary colors </vt:lpstr>
      <vt:lpstr>Intermediate Colors colors made from a primary &amp; secondary color</vt:lpstr>
      <vt:lpstr>Complimentary Colors opposite from each other on the color wheel</vt:lpstr>
      <vt:lpstr>Sports Teams use Complimentary Colors</vt:lpstr>
      <vt:lpstr>PowerPoint Presentation</vt:lpstr>
      <vt:lpstr>PowerPoint Presentation</vt:lpstr>
      <vt:lpstr>PowerPoint Presentation</vt:lpstr>
      <vt:lpstr>Warm Colors</vt:lpstr>
      <vt:lpstr>PowerPoint Presentation</vt:lpstr>
      <vt:lpstr>Cool Colors </vt:lpstr>
      <vt:lpstr>PowerPoint Presentation</vt:lpstr>
      <vt:lpstr>Analogous Colors 3 or 4 colors that are next to each other</vt:lpstr>
      <vt:lpstr>Gradient Scale Uses a value, gradually changes from lightest to the darkest  (synonym: value scale)</vt:lpstr>
      <vt:lpstr>Monochromatic  uses ONE color from the lightest to the darkest of this color  (like a gradient or value scale)</vt:lpstr>
      <vt:lpstr>Examples of Monochromatic</vt:lpstr>
      <vt:lpstr>Tint Adding white to a color </vt:lpstr>
      <vt:lpstr>Intensity How vibrant or bright the color is </vt:lpstr>
      <vt:lpstr>Value The lightness or darkness of a color</vt:lpstr>
      <vt:lpstr>Hue a true color or shade</vt:lpstr>
      <vt:lpstr>ROYGBV</vt:lpstr>
      <vt:lpstr>Review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Chris</dc:creator>
  <cp:lastModifiedBy>Windows User</cp:lastModifiedBy>
  <cp:revision>24</cp:revision>
  <dcterms:created xsi:type="dcterms:W3CDTF">2016-11-15T15:04:33Z</dcterms:created>
  <dcterms:modified xsi:type="dcterms:W3CDTF">2019-10-03T18:18:46Z</dcterms:modified>
</cp:coreProperties>
</file>